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7" r:id="rId3"/>
    <p:sldId id="323" r:id="rId5"/>
    <p:sldId id="324" r:id="rId6"/>
    <p:sldId id="309" r:id="rId7"/>
    <p:sldId id="283" r:id="rId8"/>
    <p:sldId id="325" r:id="rId9"/>
    <p:sldId id="310" r:id="rId10"/>
    <p:sldId id="326" r:id="rId11"/>
    <p:sldId id="316" r:id="rId12"/>
    <p:sldId id="315" r:id="rId13"/>
    <p:sldId id="311" r:id="rId14"/>
    <p:sldId id="327" r:id="rId15"/>
    <p:sldId id="313" r:id="rId16"/>
    <p:sldId id="314" r:id="rId17"/>
    <p:sldId id="312" r:id="rId18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I" initials="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</p:showPr>
  <p:clrMru>
    <a:srgbClr val="B9252C"/>
    <a:srgbClr val="8D1C21"/>
    <a:srgbClr val="F1AB43"/>
    <a:srgbClr val="E8F4F5"/>
    <a:srgbClr val="627483"/>
    <a:srgbClr val="313D54"/>
    <a:srgbClr val="F9DBCB"/>
    <a:srgbClr val="F6C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45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28" y="40"/>
      </p:cViewPr>
      <p:guideLst>
        <p:guide orient="horz" pos="2127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14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A5AEB-88DA-474E-A303-8F7F774B454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69D37-3914-4AE0-9728-A7680CE895B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07EB6-7DCF-4A6D-8D3C-D53F70AD46C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6E27A-4053-44D7-BE0A-25EF39ACA7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1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0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1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2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13.xml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14.xml"/><Relationship Id="rId5" Type="http://schemas.openxmlformats.org/officeDocument/2006/relationships/image" Target="../media/image11.png"/><Relationship Id="rId4" Type="http://schemas.openxmlformats.org/officeDocument/2006/relationships/tags" Target="../tags/tag13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hemeOverride" Target="../theme/themeOverride15.xml"/><Relationship Id="rId7" Type="http://schemas.openxmlformats.org/officeDocument/2006/relationships/image" Target="../media/image7.jpe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5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3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7.xml"/><Relationship Id="rId14" Type="http://schemas.openxmlformats.org/officeDocument/2006/relationships/themeOverride" Target="../theme/themeOverride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themeOverride" Target="../theme/themeOverride4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hemeOverride" Target="../theme/themeOverride5.xml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7.xml"/><Relationship Id="rId2" Type="http://schemas.openxmlformats.org/officeDocument/2006/relationships/themeOverride" Target="../theme/themeOverride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themeOverride" Target="../theme/themeOverride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themeOverride" Target="../theme/themeOverride9.xml"/><Relationship Id="rId5" Type="http://schemas.openxmlformats.org/officeDocument/2006/relationships/image" Target="../media/image10.png"/><Relationship Id="rId4" Type="http://schemas.openxmlformats.org/officeDocument/2006/relationships/tags" Target="../tags/tag12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2049780"/>
            <a:ext cx="7446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防灾减灾</a:t>
            </a:r>
            <a:r>
              <a:rPr lang="en-US" altLang="zh-CN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你我同行</a:t>
            </a:r>
            <a:endParaRPr lang="zh-CN" altLang="en-US" sz="6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477" t="10661" r="13902" b="13782"/>
          <a:stretch>
            <a:fillRect/>
          </a:stretch>
        </p:blipFill>
        <p:spPr>
          <a:xfrm>
            <a:off x="5512435" y="684530"/>
            <a:ext cx="1167130" cy="118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12"/>
          <p:cNvSpPr/>
          <p:nvPr/>
        </p:nvSpPr>
        <p:spPr>
          <a:xfrm>
            <a:off x="520700" y="257175"/>
            <a:ext cx="3305175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宋体 CN" panose="02020400000000000000" pitchFamily="18" charset="-122"/>
              </a:rPr>
              <a:t>暴雨如何应对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0285" y="1200785"/>
            <a:ext cx="10171430" cy="5451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来临前</a:t>
            </a:r>
            <a:endParaRPr lang="zh-CN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提前关闭门窗，可在家门口放置挡水板或堆置沙袋，防止屋内进水。屋内一旦进水，立即关闭电源、</a:t>
            </a: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切断燃气。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危旧房屋或低洼地势居住人员应及时转移到安全地带，切断低洼地带有危险的室外电源。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来临后</a:t>
            </a:r>
            <a:endParaRPr lang="zh-CN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尽量不外出，必须外出时，应绕过积水严重地段，避开高压电缆、变压站等电线集中路段，不走地下通道；不贸然涉水，避开路面漩涡区域。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驾车遇到路面或立交桥下积水过深时，应尽量绕行；若在低洼处熄火，不</a:t>
            </a: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要在车上停留，应下车到高处等待救援。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12"/>
          <p:cNvSpPr/>
          <p:nvPr/>
        </p:nvSpPr>
        <p:spPr>
          <a:xfrm>
            <a:off x="520700" y="257175"/>
            <a:ext cx="3305175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宋体 CN" panose="02020400000000000000" pitchFamily="18" charset="-122"/>
              </a:rPr>
              <a:t>洪水如何应对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0285" y="1200785"/>
            <a:ext cx="10171430" cy="5451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突遭山洪袭击时</a:t>
            </a:r>
            <a:endParaRPr lang="zh-CN" altLang="en-US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选择就近、安全的路线沿山坡横向跑开。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不要顺山坡往下或沿山谷出口往下游跑。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不要游泳转移，以防被山洪冲走。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被困于低洼处时</a:t>
            </a:r>
            <a:endParaRPr lang="zh-CN" altLang="en-US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利用通讯工具向当地政府和防汛部门报告受困情况，寻求救援。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无通信条件的，可挥动颜色鲜艳的衣物并呼救。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条件允许的情况下，可利用船只、木排、门板等进行转移。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遇到高压线铁塔歪斜、电线低垂或折断时，远离避险。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1835150"/>
            <a:ext cx="7446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四、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滑坡泥石流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应对</a:t>
            </a:r>
            <a:endParaRPr lang="zh-CN" altLang="en-US" sz="6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12"/>
          <p:cNvSpPr/>
          <p:nvPr/>
        </p:nvSpPr>
        <p:spPr>
          <a:xfrm>
            <a:off x="520700" y="257175"/>
            <a:ext cx="3729990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宋体 CN" panose="02020400000000000000" pitchFamily="18" charset="-122"/>
              </a:rPr>
              <a:t>山体滑坡如何应对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10285" y="1200785"/>
            <a:ext cx="10171430" cy="5451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山体滑坡前兆</a:t>
            </a:r>
            <a:endParaRPr lang="zh-CN" altLang="en-US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斜坡上有明显的裂痕，裂缝在近期有加长、加宽现象。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坡体上的房屋出现了开裂、倾斜。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坡脚上有泥土挤出、垮塌频繁。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发生滑坡后</a:t>
            </a:r>
            <a:endParaRPr lang="zh-CN" altLang="en-US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保护好头部，向两侧逃离，切不可顺着滚石方向往山下跑，不要停留在凹坡处。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遇高速滑坡无法逃离时，不要慌乱，如滑坡呈整体滑动，可原地不动或抱住大树等。</a:t>
            </a: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endParaRPr lang="zh-CN" altLang="en-US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sp>
        <p:nvSpPr>
          <p:cNvPr id="3" name="矩形: 圆角 12"/>
          <p:cNvSpPr/>
          <p:nvPr/>
        </p:nvSpPr>
        <p:spPr>
          <a:xfrm>
            <a:off x="3301365" y="544195"/>
            <a:ext cx="5589905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思源宋体 CN" panose="02020400000000000000" pitchFamily="18" charset="-122"/>
              </a:rPr>
              <a:t>播放视频：泥石流自救攻略</a:t>
            </a:r>
            <a:endParaRPr 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4" name="202412161717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19605" y="1427480"/>
            <a:ext cx="8352155" cy="4697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2049780"/>
            <a:ext cx="74460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8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谢谢观看</a:t>
            </a:r>
            <a:endParaRPr lang="zh-CN" sz="8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477" t="10661" r="13902" b="13782"/>
          <a:stretch>
            <a:fillRect/>
          </a:stretch>
        </p:blipFill>
        <p:spPr>
          <a:xfrm>
            <a:off x="5512435" y="684530"/>
            <a:ext cx="1167130" cy="1183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  <p:sp>
        <p:nvSpPr>
          <p:cNvPr id="14" name="MH_Others_1"/>
          <p:cNvSpPr/>
          <p:nvPr>
            <p:custDataLst>
              <p:tags r:id="rId2"/>
            </p:custDataLst>
          </p:nvPr>
        </p:nvSpPr>
        <p:spPr>
          <a:xfrm>
            <a:off x="2020077" y="2145715"/>
            <a:ext cx="1283172" cy="1283172"/>
          </a:xfrm>
          <a:prstGeom prst="ellipse">
            <a:avLst/>
          </a:prstGeom>
          <a:solidFill>
            <a:schemeClr val="accent6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400" dirty="0">
              <a:solidFill>
                <a:schemeClr val="tx1">
                  <a:lumMod val="85000"/>
                  <a:lumOff val="15000"/>
                </a:schemeClr>
              </a:solidFill>
              <a:latin typeface="字魂58号-创中黑" panose="00000500000000000000" pitchFamily="2" charset="-122"/>
              <a:ea typeface="字魂58号-创中黑" panose="00000500000000000000" pitchFamily="2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6" name="PA_MH_Others_13"/>
          <p:cNvSpPr txBox="1"/>
          <p:nvPr>
            <p:custDataLst>
              <p:tags r:id="rId3"/>
            </p:custDataLst>
          </p:nvPr>
        </p:nvSpPr>
        <p:spPr>
          <a:xfrm>
            <a:off x="1944370" y="2423160"/>
            <a:ext cx="1434465" cy="2853690"/>
          </a:xfrm>
          <a:prstGeom prst="rect">
            <a:avLst/>
          </a:prstGeom>
          <a:noFill/>
        </p:spPr>
        <p:txBody>
          <a:bodyPr vert="eaVert" wrap="square" rtlCol="0" anchor="ctr" anchorCtr="0">
            <a:noAutofit/>
          </a:bodyPr>
          <a:p>
            <a:r>
              <a:rPr lang="zh-CN" altLang="en-US" sz="8000" b="1">
                <a:solidFill>
                  <a:srgbClr val="B9252C"/>
                </a:solidFill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目</a:t>
            </a:r>
            <a:r>
              <a:rPr lang="en-US" altLang="zh-CN" sz="8000" b="1">
                <a:solidFill>
                  <a:srgbClr val="B9252C"/>
                </a:solidFill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 </a:t>
            </a:r>
            <a:r>
              <a:rPr lang="zh-CN" altLang="en-US" sz="8000" b="1">
                <a:solidFill>
                  <a:srgbClr val="B9252C"/>
                </a:solidFill>
                <a:latin typeface="微软雅黑" panose="020B0503020204020204" charset="-122"/>
                <a:ea typeface="微软雅黑" panose="020B0503020204020204" charset="-122"/>
                <a:sym typeface="字魂58号-创中黑" panose="00000500000000000000" pitchFamily="2" charset="-122"/>
              </a:rPr>
              <a:t>录</a:t>
            </a:r>
            <a:endParaRPr lang="zh-CN" altLang="en-US" sz="8000" b="1">
              <a:solidFill>
                <a:srgbClr val="B9252C"/>
              </a:solidFill>
              <a:latin typeface="微软雅黑" panose="020B0503020204020204" charset="-122"/>
              <a:ea typeface="微软雅黑" panose="020B0503020204020204" charset="-122"/>
              <a:sym typeface="字魂58号-创中黑" panose="00000500000000000000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5475817" y="1069966"/>
            <a:ext cx="4400018" cy="4718049"/>
            <a:chOff x="3273542" y="1171687"/>
            <a:chExt cx="4119958" cy="4417747"/>
          </a:xfrm>
        </p:grpSpPr>
        <p:sp>
          <p:nvSpPr>
            <p:cNvPr id="3" name="MH_Number_1">
              <a:hlinkClick r:id="" action="ppaction://noaction"/>
            </p:cNvPr>
            <p:cNvSpPr/>
            <p:nvPr>
              <p:custDataLst>
                <p:tags r:id="rId5"/>
              </p:custDataLst>
            </p:nvPr>
          </p:nvSpPr>
          <p:spPr>
            <a:xfrm>
              <a:off x="6738544" y="2026502"/>
              <a:ext cx="654956" cy="65495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p>
              <a:pPr algn="ctr"/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字魂58号-创中黑" panose="00000500000000000000" pitchFamily="2" charset="-122"/>
                </a:rPr>
                <a:t>04</a:t>
              </a:r>
              <a:endPara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4" name="MH_Entry_1">
              <a:hlinkClick r:id="" action="ppaction://noaction"/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6728661" y="2828193"/>
              <a:ext cx="638582" cy="2761241"/>
            </a:xfrm>
            <a:prstGeom prst="rect">
              <a:avLst/>
            </a:prstGeom>
            <a:noFill/>
          </p:spPr>
          <p:txBody>
            <a:bodyPr vert="eaVert" wrap="square" lIns="0" tIns="0" rIns="0" bIns="0" rtlCol="0" anchor="ctr" anchorCtr="0">
              <a:noAutofit/>
            </a:bodyPr>
            <a:p>
              <a:r>
                <a:rPr lang="zh-CN" altLang="en-US" sz="2700" b="1" spc="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字魂58号-创中黑" panose="00000500000000000000" pitchFamily="2" charset="-122"/>
                </a:rPr>
                <a:t>滑坡泥石流应对</a:t>
              </a:r>
              <a:endParaRPr lang="zh-CN" altLang="en-US" sz="27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5" name="MH_Number_2">
              <a:hlinkClick r:id="" action="ppaction://noaction"/>
            </p:cNvPr>
            <p:cNvSpPr/>
            <p:nvPr>
              <p:custDataLst>
                <p:tags r:id="rId7"/>
              </p:custDataLst>
            </p:nvPr>
          </p:nvSpPr>
          <p:spPr>
            <a:xfrm>
              <a:off x="5558366" y="1171687"/>
              <a:ext cx="675936" cy="67593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p>
              <a:pPr algn="ctr"/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字魂58号-创中黑" panose="00000500000000000000" pitchFamily="2" charset="-122"/>
                </a:rPr>
                <a:t>03</a:t>
              </a:r>
              <a:endPara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10" name="MH_Number_3">
              <a:hlinkClick r:id="" action="ppaction://noaction"/>
            </p:cNvPr>
            <p:cNvSpPr/>
            <p:nvPr>
              <p:custDataLst>
                <p:tags r:id="rId8"/>
              </p:custDataLst>
            </p:nvPr>
          </p:nvSpPr>
          <p:spPr>
            <a:xfrm>
              <a:off x="4411661" y="2026503"/>
              <a:ext cx="642464" cy="64246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p>
              <a:pPr algn="ctr"/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字魂58号-创中黑" panose="00000500000000000000" pitchFamily="2" charset="-122"/>
                </a:rPr>
                <a:t>02</a:t>
              </a:r>
              <a:endPara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endParaRPr>
            </a:p>
          </p:txBody>
        </p:sp>
        <p:sp>
          <p:nvSpPr>
            <p:cNvPr id="11" name="MH_Number_4">
              <a:hlinkClick r:id="rId9" action="ppaction://hlinksldjump"/>
            </p:cNvPr>
            <p:cNvSpPr/>
            <p:nvPr>
              <p:custDataLst>
                <p:tags r:id="rId10"/>
              </p:custDataLst>
            </p:nvPr>
          </p:nvSpPr>
          <p:spPr>
            <a:xfrm>
              <a:off x="3273542" y="1186629"/>
              <a:ext cx="633878" cy="63387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p>
              <a:pPr algn="ctr"/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字魂58号-创中黑" panose="00000500000000000000" pitchFamily="2" charset="-122"/>
                </a:rPr>
                <a:t>01</a:t>
              </a:r>
              <a:endPara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endParaRPr>
            </a:p>
          </p:txBody>
        </p:sp>
      </p:grpSp>
      <p:sp>
        <p:nvSpPr>
          <p:cNvPr id="12" name="MH_Entry_1">
            <a:hlinkClick r:id="" action="ppaction://noaction"/>
          </p:cNvPr>
          <p:cNvSpPr txBox="1"/>
          <p:nvPr>
            <p:custDataLst>
              <p:tags r:id="rId11"/>
            </p:custDataLst>
          </p:nvPr>
        </p:nvSpPr>
        <p:spPr>
          <a:xfrm>
            <a:off x="7930728" y="1961505"/>
            <a:ext cx="681991" cy="2948940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p>
            <a:r>
              <a:rPr lang="zh-CN" altLang="en-US" sz="28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rPr>
              <a:t>雷电暴雨应对</a:t>
            </a:r>
            <a:endParaRPr lang="zh-CN" altLang="en-US" sz="2800" b="1" spc="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3" name="MH_Entry_1">
            <a:hlinkClick r:id="" action="ppaction://noaction"/>
          </p:cNvPr>
          <p:cNvSpPr txBox="1"/>
          <p:nvPr>
            <p:custDataLst>
              <p:tags r:id="rId12"/>
            </p:custDataLst>
          </p:nvPr>
        </p:nvSpPr>
        <p:spPr>
          <a:xfrm>
            <a:off x="6695653" y="2839075"/>
            <a:ext cx="681991" cy="2948940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p>
            <a:r>
              <a:rPr lang="zh-CN" altLang="en-US" sz="27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rPr>
              <a:t>地震如何应对</a:t>
            </a:r>
            <a:endParaRPr lang="zh-CN" altLang="en-US" sz="2700" b="1" spc="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字魂58号-创中黑" panose="00000500000000000000" pitchFamily="2" charset="-122"/>
            </a:endParaRPr>
          </a:p>
        </p:txBody>
      </p:sp>
      <p:sp>
        <p:nvSpPr>
          <p:cNvPr id="15" name="MH_Entry_1">
            <a:hlinkClick r:id="" action="ppaction://noaction"/>
          </p:cNvPr>
          <p:cNvSpPr txBox="1"/>
          <p:nvPr>
            <p:custDataLst>
              <p:tags r:id="rId13"/>
            </p:custDataLst>
          </p:nvPr>
        </p:nvSpPr>
        <p:spPr>
          <a:xfrm>
            <a:off x="5452323" y="1961505"/>
            <a:ext cx="681991" cy="2948940"/>
          </a:xfrm>
          <a:prstGeom prst="rect">
            <a:avLst/>
          </a:prstGeom>
          <a:noFill/>
        </p:spPr>
        <p:txBody>
          <a:bodyPr vert="eaVert" wrap="square" lIns="0" tIns="0" rIns="0" bIns="0" rtlCol="0" anchor="ctr" anchorCtr="0">
            <a:noAutofit/>
          </a:bodyPr>
          <a:p>
            <a:r>
              <a:rPr lang="zh-CN" altLang="en-US" sz="2700" b="1" spc="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字魂58号-创中黑" panose="00000500000000000000" pitchFamily="2" charset="-122"/>
              </a:rPr>
              <a:t>全国防灾减灾日</a:t>
            </a:r>
            <a:endParaRPr lang="zh-CN" altLang="en-US" sz="2700" b="1" spc="60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ea"/>
              <a:sym typeface="字魂58号-创中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  <p:bldLst>
      <p:bldP spid="14" grpId="0" bldLvl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1835150"/>
            <a:ext cx="7446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一、全国防灾减灾日</a:t>
            </a:r>
            <a:endParaRPr lang="zh-CN" sz="6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0285" y="1200785"/>
            <a:ext cx="10171430" cy="2853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588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956455923"/>
                </a:ext>
              </a:extLst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2008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日，我国四川汶川发生了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8.0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级特大地震。经国务院批准，自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2009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年起，每年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日为全国防灾减灾日。国家设立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防灾减灾日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，一方面顺应社会各界对中国防灾减灾关注的诉求，另一方面提醒国民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前事不忘、后事之师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，更加重视防灾减灾，努力减少灾害损失。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矩形: 圆角 12"/>
          <p:cNvSpPr/>
          <p:nvPr/>
        </p:nvSpPr>
        <p:spPr>
          <a:xfrm>
            <a:off x="520700" y="257175"/>
            <a:ext cx="3577590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宋体 CN" panose="02020400000000000000" pitchFamily="18" charset="-122"/>
              </a:rPr>
              <a:t>全国防灾减灾日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561" t="10053" r="11780" b="12120"/>
          <a:stretch>
            <a:fillRect/>
          </a:stretch>
        </p:blipFill>
        <p:spPr>
          <a:xfrm>
            <a:off x="4859655" y="3536950"/>
            <a:ext cx="3211498" cy="3128400"/>
          </a:xfrm>
          <a:prstGeom prst="rect">
            <a:avLst/>
          </a:prstGeom>
        </p:spPr>
      </p:pic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477" t="10661" r="13902" b="13782"/>
          <a:stretch>
            <a:fillRect/>
          </a:stretch>
        </p:blipFill>
        <p:spPr>
          <a:xfrm>
            <a:off x="218440" y="139065"/>
            <a:ext cx="1167130" cy="1183640"/>
          </a:xfrm>
          <a:prstGeom prst="rect">
            <a:avLst/>
          </a:prstGeom>
        </p:spPr>
      </p:pic>
      <p:pic>
        <p:nvPicPr>
          <p:cNvPr id="4" name="图片 3" descr="安教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pic>
        <p:nvPicPr>
          <p:cNvPr id="5" name="图片 4" descr="摄图网_601758772_地震中的废墟瓦砾(企业商用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70" y="3790950"/>
            <a:ext cx="4363085" cy="2445385"/>
          </a:xfrm>
          <a:prstGeom prst="rect">
            <a:avLst/>
          </a:prstGeom>
        </p:spPr>
      </p:pic>
      <p:pic>
        <p:nvPicPr>
          <p:cNvPr id="7" name="图片 6" descr="摄图网_402648923_自然灾害台风预警(企业商用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670" y="3790950"/>
            <a:ext cx="4436110" cy="24866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0285" y="1504315"/>
            <a:ext cx="10171430" cy="21050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55880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956455923"/>
                </a:ext>
              </a:extLst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我国是世界上遭受自然灾害影响最严重的国家之一，地震、水灾等自然灾害频频发生，带来严重的损失和伤害。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应急知识进万家，科学预防你我他</a:t>
            </a: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，当灾害突然来临时，你知道如何应对吗？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1835150"/>
            <a:ext cx="7446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二、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地震如何应对</a:t>
            </a:r>
            <a:endParaRPr lang="zh-CN" altLang="en-US" sz="6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0285" y="1200785"/>
            <a:ext cx="10171430" cy="54514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ct val="150000"/>
              </a:lnSpc>
            </a:pPr>
            <a:r>
              <a:rPr lang="zh-CN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在室内</a:t>
            </a:r>
            <a:endParaRPr lang="zh-CN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就近躲在结实、不易倾倒、能掩护身体的物体下或物体旁，也可快速跑到开间小、有支撑的房间。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降低重心，同时抓住身边牢固的物体</a:t>
            </a: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</a:t>
            </a:r>
            <a:r>
              <a:rPr lang="zh-CN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用枕头、书包等保护头部。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远离玻璃、燃气管道等；若来得及，要先打开门，关闭燃气开关、电闸。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sz="2400" b="1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在室外</a:t>
            </a:r>
            <a:endParaRPr lang="zh-CN" sz="2400" b="1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u"/>
            </a:pP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选择开阔地蹲下或趴下，</a:t>
            </a:r>
            <a:r>
              <a:rPr 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远离楼房、高架桥等高大建筑物，避开变压器、广告牌等高空悬挂物，远离危墙、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工厂、储油储气设施等危险场所。</a:t>
            </a:r>
            <a:endParaRPr lang="zh-CN" sz="22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9" name="矩形: 圆角 12"/>
          <p:cNvSpPr/>
          <p:nvPr/>
        </p:nvSpPr>
        <p:spPr>
          <a:xfrm>
            <a:off x="520700" y="257175"/>
            <a:ext cx="3305175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思源宋体 CN" panose="02020400000000000000" pitchFamily="18" charset="-122"/>
              </a:rPr>
              <a:t>地震如何应对</a:t>
            </a:r>
            <a:endParaRPr lang="zh-CN" sz="2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254720" y="3805380"/>
            <a:ext cx="5937280" cy="3056311"/>
            <a:chOff x="6254720" y="3583710"/>
            <a:chExt cx="5937280" cy="3277982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 flipH="1">
            <a:off x="-32202" y="3805381"/>
            <a:ext cx="5937280" cy="3049055"/>
            <a:chOff x="6254720" y="3583710"/>
            <a:chExt cx="5937280" cy="327798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091" y="3805382"/>
              <a:ext cx="3786909" cy="3049055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4720" y="3583710"/>
              <a:ext cx="3123106" cy="3277982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85" y="4911090"/>
            <a:ext cx="12224385" cy="195008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372995" y="1835150"/>
            <a:ext cx="74460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三、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雷电暴雨</a:t>
            </a:r>
            <a:r>
              <a:rPr lang="zh-CN" altLang="en-US" sz="6000" b="1" dirty="0">
                <a:solidFill>
                  <a:srgbClr val="8D1C21"/>
                </a:solidFill>
                <a:latin typeface="微软雅黑" panose="020B0503020204020204" charset="-122"/>
                <a:ea typeface="微软雅黑" panose="020B0503020204020204" charset="-122"/>
              </a:rPr>
              <a:t>应对</a:t>
            </a:r>
            <a:endParaRPr lang="zh-CN" altLang="en-US" sz="6000" b="1" dirty="0">
              <a:solidFill>
                <a:srgbClr val="8D1C2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865" y="91440"/>
            <a:ext cx="2104390" cy="452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圆角 12"/>
          <p:cNvSpPr/>
          <p:nvPr/>
        </p:nvSpPr>
        <p:spPr>
          <a:xfrm>
            <a:off x="3301365" y="544195"/>
            <a:ext cx="5589905" cy="65913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noFill/>
            <a:round/>
          </a:ln>
          <a:effectLst/>
        </p:spPr>
        <p:txBody>
          <a:bodyPr vert="horz" wrap="square" lIns="68580" tIns="34290" rIns="68580" bIns="34290" numCol="1" anchor="ctr" anchorCtr="0" compatLnSpc="1"/>
          <a:p>
            <a:pPr algn="ctr"/>
            <a:r>
              <a:rPr lang="zh-CN" sz="28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charset="-122"/>
                <a:sym typeface="思源宋体 CN" panose="02020400000000000000" pitchFamily="18" charset="-122"/>
              </a:rPr>
              <a:t>播放视频：雷电来袭如何应对</a:t>
            </a:r>
            <a:endParaRPr lang="zh-CN" sz="28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微软雅黑" panose="020B0503020204020204" charset="-122"/>
              <a:sym typeface="思源宋体 CN" panose="02020400000000000000" pitchFamily="18" charset="-122"/>
            </a:endParaRPr>
          </a:p>
        </p:txBody>
      </p:sp>
      <p:pic>
        <p:nvPicPr>
          <p:cNvPr id="17" name="图片 16" descr="安教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1070" y="91440"/>
            <a:ext cx="2104390" cy="452755"/>
          </a:xfrm>
          <a:prstGeom prst="rect">
            <a:avLst/>
          </a:prstGeom>
        </p:spPr>
      </p:pic>
      <p:pic>
        <p:nvPicPr>
          <p:cNvPr id="7" name="202412161633_x26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20240" y="1570990"/>
            <a:ext cx="8352155" cy="46977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MH" val="20170816083225"/>
  <p:tag name="MH_LIBRARY" val="CONTENTS"/>
  <p:tag name="MH_TYPE" val="OTHERS"/>
  <p:tag name="ID" val="626773"/>
</p:tagLst>
</file>

<file path=ppt/tags/tag10.xml><?xml version="1.0" encoding="utf-8"?>
<p:tagLst xmlns:p="http://schemas.openxmlformats.org/presentationml/2006/main">
  <p:tag name="MH" val="20170816083225"/>
  <p:tag name="MH_LIBRARY" val="CONTENTS"/>
  <p:tag name="MH_TYPE" val="ENTRY"/>
  <p:tag name="ID" val="626773"/>
  <p:tag name="MH_ORDER" val="1"/>
  <p:tag name="KSO_WM_DIAGRAM_VIRTUALLY_FRAME" val="{&quot;height&quot;:414.5499878806883,&quot;left&quot;:105.06677165354331,&quot;top&quot;:125.44929133858268,&quot;width&quot;:350.5999761698893}"/>
</p:tagLst>
</file>

<file path=ppt/tags/tag11.xml><?xml version="1.0" encoding="utf-8"?>
<p:tagLst xmlns:p="http://schemas.openxmlformats.org/presentationml/2006/main">
  <p:tag name="MH" val="20170816083225"/>
  <p:tag name="MH_LIBRARY" val="CONTENTS"/>
  <p:tag name="MH_TYPE" val="ENTRY"/>
  <p:tag name="ID" val="626773"/>
  <p:tag name="MH_ORDER" val="1"/>
  <p:tag name="KSO_WM_DIAGRAM_VIRTUALLY_FRAME" val="{&quot;height&quot;:414.5499878806883,&quot;left&quot;:105.06677165354331,&quot;top&quot;:125.44929133858268,&quot;width&quot;:350.5999761698893}"/>
</p:tagLst>
</file>

<file path=ppt/tags/tag1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60*3382*632*63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260*3382*632*632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4.xml><?xml version="1.0" encoding="utf-8"?>
<p:tagLst xmlns:p="http://schemas.openxmlformats.org/presentationml/2006/main">
  <p:tag name="ISPRING_PRESENTATION_TITLE" val="28"/>
  <p:tag name="ISPRING_FIRST_PUBLISH" val="1"/>
</p:tagLst>
</file>

<file path=ppt/tags/tag2.xml><?xml version="1.0" encoding="utf-8"?>
<p:tagLst xmlns:p="http://schemas.openxmlformats.org/presentationml/2006/main">
  <p:tag name="MH" val="20170816083225"/>
  <p:tag name="MH_LIBRARY" val="CONTENTS"/>
  <p:tag name="MH_TYPE" val="OTHERS"/>
  <p:tag name="ID" val="626773"/>
  <p:tag name="PA" val="v3.2.0"/>
</p:tagLst>
</file>

<file path=ppt/tags/tag3.xml><?xml version="1.0" encoding="utf-8"?>
<p:tagLst xmlns:p="http://schemas.openxmlformats.org/presentationml/2006/main">
  <p:tag name="KSO_WM_DIAGRAM_VIRTUALLY_FRAME" val="{&quot;height&quot;:414.5499878806883,&quot;left&quot;:105.06677165354331,&quot;top&quot;:125.44929133858268,&quot;width&quot;:350.5999761698893}"/>
</p:tagLst>
</file>

<file path=ppt/tags/tag4.xml><?xml version="1.0" encoding="utf-8"?>
<p:tagLst xmlns:p="http://schemas.openxmlformats.org/presentationml/2006/main">
  <p:tag name="MH" val="20170816083225"/>
  <p:tag name="MH_LIBRARY" val="CONTENTS"/>
  <p:tag name="MH_TYPE" val="NUMBER"/>
  <p:tag name="ID" val="626773"/>
  <p:tag name="MH_ORDER" val="1"/>
  <p:tag name="KSO_WM_DIAGRAM_VIRTUALLY_FRAME" val="{&quot;height&quot;:414.5499878806883,&quot;left&quot;:105.06677165354331,&quot;top&quot;:125.44929133858268,&quot;width&quot;:350.5999761698893}"/>
</p:tagLst>
</file>

<file path=ppt/tags/tag5.xml><?xml version="1.0" encoding="utf-8"?>
<p:tagLst xmlns:p="http://schemas.openxmlformats.org/presentationml/2006/main">
  <p:tag name="MH" val="20170816083225"/>
  <p:tag name="MH_LIBRARY" val="CONTENTS"/>
  <p:tag name="MH_TYPE" val="ENTRY"/>
  <p:tag name="ID" val="626773"/>
  <p:tag name="MH_ORDER" val="1"/>
  <p:tag name="KSO_WM_DIAGRAM_VIRTUALLY_FRAME" val="{&quot;height&quot;:414.5499878806883,&quot;left&quot;:105.06677165354331,&quot;top&quot;:125.44929133858268,&quot;width&quot;:350.5999761698893}"/>
</p:tagLst>
</file>

<file path=ppt/tags/tag6.xml><?xml version="1.0" encoding="utf-8"?>
<p:tagLst xmlns:p="http://schemas.openxmlformats.org/presentationml/2006/main">
  <p:tag name="MH" val="20170816083225"/>
  <p:tag name="MH_LIBRARY" val="CONTENTS"/>
  <p:tag name="MH_TYPE" val="NUMBER"/>
  <p:tag name="ID" val="626773"/>
  <p:tag name="MH_ORDER" val="2"/>
  <p:tag name="KSO_WM_DIAGRAM_VIRTUALLY_FRAME" val="{&quot;height&quot;:414.5499878806883,&quot;left&quot;:105.06677165354331,&quot;top&quot;:125.44929133858268,&quot;width&quot;:350.5999761698893}"/>
</p:tagLst>
</file>

<file path=ppt/tags/tag7.xml><?xml version="1.0" encoding="utf-8"?>
<p:tagLst xmlns:p="http://schemas.openxmlformats.org/presentationml/2006/main">
  <p:tag name="MH" val="20170816083225"/>
  <p:tag name="MH_LIBRARY" val="CONTENTS"/>
  <p:tag name="MH_TYPE" val="NUMBER"/>
  <p:tag name="ID" val="626773"/>
  <p:tag name="MH_ORDER" val="3"/>
  <p:tag name="KSO_WM_DIAGRAM_VIRTUALLY_FRAME" val="{&quot;height&quot;:414.5499878806883,&quot;left&quot;:105.06677165354331,&quot;top&quot;:125.44929133858268,&quot;width&quot;:350.5999761698893}"/>
</p:tagLst>
</file>

<file path=ppt/tags/tag8.xml><?xml version="1.0" encoding="utf-8"?>
<p:tagLst xmlns:p="http://schemas.openxmlformats.org/presentationml/2006/main">
  <p:tag name="MH" val="20170816083225"/>
  <p:tag name="MH_LIBRARY" val="CONTENTS"/>
  <p:tag name="MH_TYPE" val="NUMBER"/>
  <p:tag name="ID" val="626773"/>
  <p:tag name="MH_ORDER" val="4"/>
  <p:tag name="KSO_WM_DIAGRAM_VIRTUALLY_FRAME" val="{&quot;height&quot;:414.5499878806883,&quot;left&quot;:105.06677165354331,&quot;top&quot;:125.44929133858268,&quot;width&quot;:350.5999761698893}"/>
</p:tagLst>
</file>

<file path=ppt/tags/tag9.xml><?xml version="1.0" encoding="utf-8"?>
<p:tagLst xmlns:p="http://schemas.openxmlformats.org/presentationml/2006/main">
  <p:tag name="MH" val="20170816083225"/>
  <p:tag name="MH_LIBRARY" val="CONTENTS"/>
  <p:tag name="MH_TYPE" val="ENTRY"/>
  <p:tag name="ID" val="626773"/>
  <p:tag name="MH_ORDER" val="1"/>
  <p:tag name="KSO_WM_DIAGRAM_VIRTUALLY_FRAME" val="{&quot;height&quot;:414.5499878806883,&quot;left&quot;:105.06677165354331,&quot;top&quot;:125.44929133858268,&quot;width&quot;:350.5999761698893}"/>
</p:tagLst>
</file>

<file path=ppt/theme/theme1.xml><?xml version="1.0" encoding="utf-8"?>
<a:theme xmlns:a="http://schemas.openxmlformats.org/drawingml/2006/main" name="摄图网699PIC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9E2D33"/>
      </a:accent1>
      <a:accent2>
        <a:srgbClr val="F1A940"/>
      </a:accent2>
      <a:accent3>
        <a:srgbClr val="E56D3E"/>
      </a:accent3>
      <a:accent4>
        <a:srgbClr val="669A63"/>
      </a:accent4>
      <a:accent5>
        <a:srgbClr val="F1A940"/>
      </a:accent5>
      <a:accent6>
        <a:srgbClr val="E56D3E"/>
      </a:accent6>
      <a:hlink>
        <a:srgbClr val="0563C1"/>
      </a:hlink>
      <a:folHlink>
        <a:srgbClr val="954D72"/>
      </a:folHlink>
    </a:clrScheme>
    <a:fontScheme name="gfbxczzp">
      <a:majorFont>
        <a:latin typeface="iekie cukaiti"/>
        <a:ea typeface="iekie cukaiti"/>
        <a:cs typeface=""/>
      </a:majorFont>
      <a:minorFont>
        <a:latin typeface="iekie cukaiti"/>
        <a:ea typeface="iekie cuk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9E2D33"/>
    </a:accent1>
    <a:accent2>
      <a:srgbClr val="F1A940"/>
    </a:accent2>
    <a:accent3>
      <a:srgbClr val="E56D3E"/>
    </a:accent3>
    <a:accent4>
      <a:srgbClr val="669A63"/>
    </a:accent4>
    <a:accent5>
      <a:srgbClr val="F1A940"/>
    </a:accent5>
    <a:accent6>
      <a:srgbClr val="E56D3E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1039</Words>
  <Application>WPS 演示</Application>
  <PresentationFormat>宽屏</PresentationFormat>
  <Paragraphs>83</Paragraphs>
  <Slides>15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字魂58号-创中黑</vt:lpstr>
      <vt:lpstr>黑体</vt:lpstr>
      <vt:lpstr>思源宋体 CN</vt:lpstr>
      <vt:lpstr>Wingdings</vt:lpstr>
      <vt:lpstr>楷体</vt:lpstr>
      <vt:lpstr>Arial Unicode MS</vt:lpstr>
      <vt:lpstr>iekie cukaiti</vt:lpstr>
      <vt:lpstr>Segoe Print</vt:lpstr>
      <vt:lpstr>等线</vt:lpstr>
      <vt:lpstr>Calibri</vt:lpstr>
      <vt:lpstr>摄图网699PIC​​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28</dc:title>
  <dc:creator>摄图网699PIC</dc:creator>
  <cp:lastModifiedBy>初尘</cp:lastModifiedBy>
  <cp:revision>6</cp:revision>
  <dcterms:created xsi:type="dcterms:W3CDTF">2024-12-20T08:48:00Z</dcterms:created>
  <dcterms:modified xsi:type="dcterms:W3CDTF">2024-12-20T09:26:44Z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C34420188ADA4C7DBCD7FD2F6E0BDE8C_12</vt:lpwstr>
  </property>
  <property fmtid="{D5CDD505-2E9C-101B-9397-08002B2CF9AE}" pid="3" name="KSOProductBuildVer">
    <vt:lpwstr>2052-12.1.0.19302</vt:lpwstr>
  </property>
</Properties>
</file>